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0" r:id="rId2"/>
    <p:sldId id="261" r:id="rId3"/>
    <p:sldId id="262" r:id="rId4"/>
    <p:sldId id="264" r:id="rId5"/>
    <p:sldId id="266" r:id="rId6"/>
    <p:sldId id="263" r:id="rId7"/>
    <p:sldId id="256" r:id="rId8"/>
    <p:sldId id="265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2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4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25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4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8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1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5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6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6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7D332B-0A80-4313-B258-1337110B67E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3E0269-DD9B-4786-9742-15D1B7F0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8%D0%B5%D0%BD%D0%B8%D1%86%D0%B0_%D1%82%D0%B2%D1%91%D1%80%D0%B4%D0%B0%D1%8F#cite_note-2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F%D1%88%D0%B5%D0%BD%D0%B8%D1%86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1%D0%B8%D0%BE%D0%BB%D0%BE%D0%B3%D0%B8%D1%87%D0%B5%D1%81%D0%BA%D0%B8%D0%B9_%D0%B2%D0%B8%D0%B4" TargetMode="External"/><Relationship Id="rId11" Type="http://schemas.openxmlformats.org/officeDocument/2006/relationships/hyperlink" Target="https://ru.wikipedia.org/wiki/%D0%9F%D1%88%D0%B5%D0%BD%D0%B8%D1%86%D0%B0_%D1%82%D0%B2%D1%91%D1%80%D0%B4%D0%B0%D1%8F#cite_note-PROTA-3" TargetMode="External"/><Relationship Id="rId5" Type="http://schemas.openxmlformats.org/officeDocument/2006/relationships/hyperlink" Target="https://ru.wikipedia.org/wiki/%D0%9A%D0%BB%D0%B5%D0%B9%D0%BA%D0%BE%D0%B2%D0%B8%D0%BD%D0%B0" TargetMode="External"/><Relationship Id="rId10" Type="http://schemas.openxmlformats.org/officeDocument/2006/relationships/hyperlink" Target="https://ru.wikipedia.org/wiki/%D0%9F%D1%88%D0%B5%D0%BD%D0%B8%D1%86%D0%B0_%D0%B4%D0%B2%D1%83%D0%B7%D0%B5%D1%80%D0%BD%D1%8F%D0%BD%D0%BA%D0%B0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%D0%9D%D0%B5%D0%BE%D0%BB%D0%B8%D1%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1410" y="464950"/>
            <a:ext cx="9236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пшениц разделяются на четыре генетически обособленные группы:</a:t>
            </a:r>
          </a:p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диплоидная группа (2п = 14), имеющая в соматических клетках 14 хромосом (или 7 в половых);</a:t>
            </a:r>
          </a:p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тетраплоидная группа с числом хромосом 2п = 28;</a:t>
            </a:r>
          </a:p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гексаплоиднаяя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(2п = 42);</a:t>
            </a:r>
          </a:p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октаплоидная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(2п = 56).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1280" y="1988443"/>
            <a:ext cx="5005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 настоящие пшеницы;</a:t>
            </a:r>
          </a:p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полбяные пшеницы.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919" y="3024506"/>
            <a:ext cx="10693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голозерных относят 11 видов пшеницы (мягкая,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карталинская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полоникум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тургидум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туранская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ванская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карликовая,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круглозерная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широколистная и грибобойная). К пленчатой группе относятся остальные 11 видов (спельта, полба однозернянка, полба двузернянка,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зандури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маха и др.).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410" y="4550237"/>
            <a:ext cx="10538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Полбяные пшеницы имеют ломкий колос, распадающийся при обмолоте на отдельные колоски и зерно после обмолота остается заключенным в цветковых чешуях. Поэтому они в современном земледелии практического значения не имеют.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da-land.ru/images/article/orig/2018/08/vidy-i-sorta-pshenicy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r="21580"/>
          <a:stretch/>
        </p:blipFill>
        <p:spPr bwMode="auto">
          <a:xfrm>
            <a:off x="561557" y="650929"/>
            <a:ext cx="5048828" cy="5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шеница Валенти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6"/>
          <a:stretch/>
        </p:blipFill>
        <p:spPr bwMode="auto">
          <a:xfrm>
            <a:off x="6664272" y="543807"/>
            <a:ext cx="4845804" cy="55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9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овая гипотеза о происхождении твердой пшеницы triticum durum desf., в  связи с гексаплоидным уровнем ее количественных признаков « Выпуск №3 «  Выпуски журнала — Журнал «Живые и биокосные систем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57" y="542440"/>
            <a:ext cx="4789551" cy="32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аратовская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67" y="2362846"/>
            <a:ext cx="3306778" cy="4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пшеница Лебёд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пшеница Лебёд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381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55799"/>
              </p:ext>
            </p:extLst>
          </p:nvPr>
        </p:nvGraphicFramePr>
        <p:xfrm>
          <a:off x="759416" y="216977"/>
          <a:ext cx="11205274" cy="6317976"/>
        </p:xfrm>
        <a:graphic>
          <a:graphicData uri="http://schemas.openxmlformats.org/drawingml/2006/table">
            <a:tbl>
              <a:tblPr/>
              <a:tblGrid>
                <a:gridCol w="1652338">
                  <a:extLst>
                    <a:ext uri="{9D8B030D-6E8A-4147-A177-3AD203B41FA5}">
                      <a16:colId xmlns:a16="http://schemas.microsoft.com/office/drawing/2014/main" val="1940470601"/>
                    </a:ext>
                  </a:extLst>
                </a:gridCol>
                <a:gridCol w="1148982">
                  <a:extLst>
                    <a:ext uri="{9D8B030D-6E8A-4147-A177-3AD203B41FA5}">
                      <a16:colId xmlns:a16="http://schemas.microsoft.com/office/drawing/2014/main" val="2859618004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426584304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3207600800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4242933371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2039170282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1095363012"/>
                    </a:ext>
                  </a:extLst>
                </a:gridCol>
                <a:gridCol w="1400659">
                  <a:extLst>
                    <a:ext uri="{9D8B030D-6E8A-4147-A177-3AD203B41FA5}">
                      <a16:colId xmlns:a16="http://schemas.microsoft.com/office/drawing/2014/main" val="2202429863"/>
                    </a:ext>
                  </a:extLst>
                </a:gridCol>
              </a:tblGrid>
              <a:tr h="7450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Колос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Колосковые чешуи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Соломина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озимых и яровых форм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98656"/>
                  </a:ext>
                </a:extLst>
              </a:tr>
              <a:tr h="15030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29090"/>
                  </a:ext>
                </a:extLst>
              </a:tr>
              <a:tr h="98771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Мягкая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aestivum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остистый и безостый рыхлый, удлиненный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короткие, расходящиеся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кожистые, киль слабо выражен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округлое, с хохолком, мучнистое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озимые и яровые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75260"/>
                  </a:ext>
                </a:extLst>
              </a:tr>
              <a:tr h="74500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Твердая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обычно остистый, плотный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длинные, параллельные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кожистые, киль резко выражен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угловатое, стекловидное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вверху выполненная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яровые, редко озимые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1213"/>
                  </a:ext>
                </a:extLst>
              </a:tr>
              <a:tr h="98771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Карликовая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compactum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остистый и безостый, плотный, короткий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короткие, расходящиеся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кожистые, киль слабо выражен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округлое, мучнистое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озимые и яровые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8085"/>
                  </a:ext>
                </a:extLst>
              </a:tr>
              <a:tr h="110907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Тургидум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turgidum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остистый, плотный или рыхлый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длинные, параллельные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кожистые, цветковые вздутые, киль резко выражен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короткое, мучнистое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вверху выполненная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озимые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90127"/>
                  </a:ext>
                </a:extLst>
              </a:tr>
              <a:tr h="74500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Полоникум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polonicum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остистый и безостый, плотный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 или короткие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перепончатые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длинное, стекловидное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выполненная или полая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яровые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55013"/>
                  </a:ext>
                </a:extLst>
              </a:tr>
              <a:tr h="7450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Дика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persicum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наст.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остистый, рыхлый</a:t>
                      </a:r>
                    </a:p>
                  </a:txBody>
                  <a:tcPr marL="4812" marR="4812" marT="4812" marB="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длинные, параллельные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тонкокожистые, киль слабо выражен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голое, короткое, стекловидное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полая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яровые</a:t>
                      </a:r>
                    </a:p>
                  </a:txBody>
                  <a:tcPr marL="4812" marR="4812" marT="4812" marB="4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8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5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72070"/>
              </p:ext>
            </p:extLst>
          </p:nvPr>
        </p:nvGraphicFramePr>
        <p:xfrm>
          <a:off x="402959" y="278968"/>
          <a:ext cx="11220771" cy="6385302"/>
        </p:xfrm>
        <a:graphic>
          <a:graphicData uri="http://schemas.openxmlformats.org/drawingml/2006/table">
            <a:tbl>
              <a:tblPr/>
              <a:tblGrid>
                <a:gridCol w="1654626">
                  <a:extLst>
                    <a:ext uri="{9D8B030D-6E8A-4147-A177-3AD203B41FA5}">
                      <a16:colId xmlns:a16="http://schemas.microsoft.com/office/drawing/2014/main" val="665782827"/>
                    </a:ext>
                  </a:extLst>
                </a:gridCol>
                <a:gridCol w="1150569">
                  <a:extLst>
                    <a:ext uri="{9D8B030D-6E8A-4147-A177-3AD203B41FA5}">
                      <a16:colId xmlns:a16="http://schemas.microsoft.com/office/drawing/2014/main" val="1619010760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4219278869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2176234394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1008576232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3433109187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3934245182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3826398194"/>
                    </a:ext>
                  </a:extLst>
                </a:gridCol>
              </a:tblGrid>
              <a:tr h="167483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Спельта</a:t>
                      </a:r>
                      <a:r>
                        <a:rPr lang="en-US" sz="1600" b="1" i="1" dirty="0" err="1">
                          <a:solidFill>
                            <a:srgbClr val="002060"/>
                          </a:solidFill>
                          <a:effectLst/>
                        </a:rPr>
                        <a:t>spelta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не наст.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остистый или безостый, рыхлый</a:t>
                      </a:r>
                    </a:p>
                  </a:txBody>
                  <a:tcPr marL="58061" marR="58061" marT="29030" marB="290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короткие, расходящиеся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кожистые, с коротким зубцом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пленчатое, в колоске по 2 зерна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полая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озимые и яровые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31655"/>
                  </a:ext>
                </a:extLst>
              </a:tr>
              <a:tr h="1360803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Полба двузернянка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</a:rPr>
                        <a:t>dicoccum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не наст.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остистый или безостый, сжатый</a:t>
                      </a:r>
                    </a:p>
                  </a:txBody>
                  <a:tcPr marL="58061" marR="58061" marT="29030" marB="290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длинные, параллельные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кожистые, с острым зубцом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пленчатое, в колоске два зерна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полая  или вверху выполненная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преимущественно яровые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09905"/>
                  </a:ext>
                </a:extLst>
              </a:tr>
              <a:tr h="1674833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Зандури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</a:rPr>
                        <a:t>timoheevi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не наст.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остистый, плотный, сжатый с боков</a:t>
                      </a:r>
                    </a:p>
                  </a:txBody>
                  <a:tcPr marL="58061" marR="58061" marT="29030" marB="290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длинные, параллельные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кожистые без киля, возле зубца - бугорок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пленчатое, в колоске два зерна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полая  или вверху выполненная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яровые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304"/>
                  </a:ext>
                </a:extLst>
              </a:tr>
              <a:tr h="1674833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Однозернянка</a:t>
                      </a:r>
                      <a:r>
                        <a:rPr lang="en-US" sz="1600" b="1" i="1">
                          <a:solidFill>
                            <a:srgbClr val="002060"/>
                          </a:solidFill>
                          <a:effectLst/>
                        </a:rPr>
                        <a:t>monococcum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не наст.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остистый, сильно сжатый с боков</a:t>
                      </a:r>
                    </a:p>
                  </a:txBody>
                  <a:tcPr marL="58061" marR="58061" marT="29030" marB="290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длинные, слабо расходящиеся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кожистые, с килем и килевым зубцом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пленчатое, в колоске одно зерно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полая  или вверху выполненная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преимущественно яровые</a:t>
                      </a:r>
                    </a:p>
                  </a:txBody>
                  <a:tcPr marL="58061" marR="58061" marT="29030" marB="29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8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роение колоса пшеницы - расположение зер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8" y="98264"/>
            <a:ext cx="10144951" cy="60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ИНИСТЕРСТВО СЕЛЬСКОГО ХОЗЯЙСТВА И ПРОДОВОЛЬСТВИЯ РЕСПУБЛИКИ БЕЛАРУСЬ  ГЛАВНОЕ УПРАВЛЕНИЕ ОБРАЗОВАНИЯ, НАУКИ И КАДРОВ - PDF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" y="298533"/>
            <a:ext cx="10879810" cy="64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55807"/>
              </p:ext>
            </p:extLst>
          </p:nvPr>
        </p:nvGraphicFramePr>
        <p:xfrm>
          <a:off x="464949" y="449449"/>
          <a:ext cx="11391255" cy="6199323"/>
        </p:xfrm>
        <a:graphic>
          <a:graphicData uri="http://schemas.openxmlformats.org/drawingml/2006/table">
            <a:tbl>
              <a:tblPr/>
              <a:tblGrid>
                <a:gridCol w="3786433">
                  <a:extLst>
                    <a:ext uri="{9D8B030D-6E8A-4147-A177-3AD203B41FA5}">
                      <a16:colId xmlns:a16="http://schemas.microsoft.com/office/drawing/2014/main" val="616929187"/>
                    </a:ext>
                  </a:extLst>
                </a:gridCol>
                <a:gridCol w="3802411">
                  <a:extLst>
                    <a:ext uri="{9D8B030D-6E8A-4147-A177-3AD203B41FA5}">
                      <a16:colId xmlns:a16="http://schemas.microsoft.com/office/drawing/2014/main" val="4122793499"/>
                    </a:ext>
                  </a:extLst>
                </a:gridCol>
                <a:gridCol w="3802411">
                  <a:extLst>
                    <a:ext uri="{9D8B030D-6E8A-4147-A177-3AD203B41FA5}">
                      <a16:colId xmlns:a16="http://schemas.microsoft.com/office/drawing/2014/main" val="1259091230"/>
                    </a:ext>
                  </a:extLst>
                </a:gridCol>
              </a:tblGrid>
              <a:tr h="169272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Колос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– во колосков на 1 см длины колосового стержня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93969"/>
                  </a:ext>
                </a:extLst>
              </a:tr>
              <a:tr h="901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мягкая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твердая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22894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Рыхлый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1,6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2,4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99917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плотности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1,7 до 2,2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2,4 до 2,9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88924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Плотный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2,3 до 2,8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2,9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81902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плотный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2,8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1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ше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" y="398323"/>
            <a:ext cx="5220272" cy="39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Запорожье начали производство макарон по европейской программе |  Пропозиція - Главный журнал по вопросам агробизн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18" y="449452"/>
            <a:ext cx="5806555" cy="38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516" y="5173022"/>
            <a:ext cx="10941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Пшени́ца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твёрдая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Латинский язык"/>
              </a:rPr>
              <a:t>лат.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Trīticum</a:t>
            </a:r>
            <a:r>
              <a:rPr lang="ru-RU" sz="20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dūrum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богатый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Клейковина"/>
              </a:rPr>
              <a:t>клейковиной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Биологический вид"/>
              </a:rPr>
              <a:t>вид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Пшеница"/>
              </a:rPr>
              <a:t>пшеницы</a:t>
            </a:r>
            <a:r>
              <a:rPr lang="ru-RU" sz="2000" b="0" i="0" u="none" strike="noStrike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выращивании в культуре нуждающийся в питательных почвах и тепле.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получен в эпоху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Неолит"/>
              </a:rPr>
              <a:t>неолита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результате селекции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Пшеница двузернянка"/>
              </a:rPr>
              <a:t>эммера</a:t>
            </a:r>
            <a:r>
              <a:rPr lang="ru-RU" sz="2000" b="0" i="0" u="none" strike="noStrike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[3]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Твёрдая пшеница наиболее успешно растёт в регионах с континентальным климатом, где лето короткое, жаркое и сухое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ая бывает пшеница ее классы, виды и типы зерновых, сельскохозяйственная  классификация - Полезные статьи от Аналит-При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" y="508404"/>
            <a:ext cx="6096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ы едим искусственный хлеб и не настоящие булочки», - эксперт поделилась  мнением о выпечке в Якут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90" y="568311"/>
            <a:ext cx="5619023" cy="33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966" y="4624669"/>
            <a:ext cx="115927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мягкая – самая распространенная пшеница на земном шаре.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мягкая является основной хлебной культурой во многих странах мира. Из ее зерна получают муку, крупу и другие продукты. Мука идет на производство хлебобулочных и кондитерских изделий.. Особенно востребованными являются сорта сильной и ценной мягкой пшеницы. Отруби и другие отходы помола являются концентрированным кормом</a:t>
            </a:r>
          </a:p>
        </p:txBody>
      </p:sp>
    </p:spTree>
    <p:extLst>
      <p:ext uri="{BB962C8B-B14F-4D97-AF65-F5344CB8AC3E}">
        <p14:creationId xmlns:p14="http://schemas.microsoft.com/office/powerpoint/2010/main" val="302660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da-land.ru/images/article/thumb/715-0/2018/08/vidy-i-sorta-pshenic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6" y="265866"/>
            <a:ext cx="8283306" cy="62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851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100</TotalTime>
  <Words>495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</cp:revision>
  <dcterms:created xsi:type="dcterms:W3CDTF">2020-11-16T17:24:45Z</dcterms:created>
  <dcterms:modified xsi:type="dcterms:W3CDTF">2020-11-16T19:04:52Z</dcterms:modified>
</cp:coreProperties>
</file>